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60" r:id="rId3"/>
    <p:sldId id="257" r:id="rId4"/>
    <p:sldId id="265" r:id="rId5"/>
    <p:sldId id="270" r:id="rId6"/>
    <p:sldId id="280" r:id="rId7"/>
    <p:sldId id="281" r:id="rId8"/>
    <p:sldId id="276" r:id="rId9"/>
    <p:sldId id="277" r:id="rId10"/>
    <p:sldId id="324" r:id="rId11"/>
    <p:sldId id="326" r:id="rId12"/>
    <p:sldId id="327" r:id="rId13"/>
    <p:sldId id="340" r:id="rId14"/>
    <p:sldId id="328" r:id="rId15"/>
    <p:sldId id="325" r:id="rId16"/>
    <p:sldId id="258" r:id="rId17"/>
    <p:sldId id="266" r:id="rId18"/>
    <p:sldId id="268" r:id="rId19"/>
    <p:sldId id="267" r:id="rId20"/>
    <p:sldId id="273" r:id="rId21"/>
    <p:sldId id="278" r:id="rId22"/>
    <p:sldId id="291" r:id="rId23"/>
    <p:sldId id="304" r:id="rId24"/>
    <p:sldId id="306" r:id="rId25"/>
    <p:sldId id="283" r:id="rId26"/>
    <p:sldId id="305" r:id="rId27"/>
    <p:sldId id="284" r:id="rId28"/>
    <p:sldId id="285" r:id="rId29"/>
    <p:sldId id="307" r:id="rId30"/>
    <p:sldId id="308" r:id="rId31"/>
    <p:sldId id="287" r:id="rId32"/>
    <p:sldId id="309" r:id="rId33"/>
    <p:sldId id="301" r:id="rId34"/>
    <p:sldId id="330" r:id="rId35"/>
    <p:sldId id="310" r:id="rId36"/>
    <p:sldId id="274" r:id="rId37"/>
    <p:sldId id="286" r:id="rId38"/>
    <p:sldId id="289" r:id="rId39"/>
    <p:sldId id="312" r:id="rId40"/>
    <p:sldId id="292" r:id="rId41"/>
    <p:sldId id="313" r:id="rId42"/>
    <p:sldId id="290" r:id="rId43"/>
    <p:sldId id="293" r:id="rId44"/>
    <p:sldId id="314" r:id="rId45"/>
    <p:sldId id="294" r:id="rId46"/>
    <p:sldId id="318" r:id="rId47"/>
    <p:sldId id="319" r:id="rId48"/>
    <p:sldId id="317" r:id="rId49"/>
    <p:sldId id="320" r:id="rId50"/>
    <p:sldId id="295" r:id="rId51"/>
    <p:sldId id="296" r:id="rId52"/>
    <p:sldId id="322" r:id="rId53"/>
    <p:sldId id="316" r:id="rId54"/>
    <p:sldId id="331" r:id="rId55"/>
    <p:sldId id="329" r:id="rId56"/>
    <p:sldId id="275" r:id="rId57"/>
    <p:sldId id="334" r:id="rId58"/>
    <p:sldId id="335" r:id="rId59"/>
    <p:sldId id="333" r:id="rId60"/>
    <p:sldId id="336" r:id="rId61"/>
    <p:sldId id="338" r:id="rId62"/>
    <p:sldId id="337" r:id="rId63"/>
    <p:sldId id="339" r:id="rId64"/>
    <p:sldId id="332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09F6E3-3C49-F640-9968-903843ED0966}">
          <p14:sldIdLst>
            <p14:sldId id="256"/>
            <p14:sldId id="260"/>
            <p14:sldId id="257"/>
            <p14:sldId id="265"/>
            <p14:sldId id="270"/>
            <p14:sldId id="280"/>
            <p14:sldId id="281"/>
            <p14:sldId id="276"/>
            <p14:sldId id="277"/>
            <p14:sldId id="324"/>
            <p14:sldId id="326"/>
            <p14:sldId id="327"/>
            <p14:sldId id="340"/>
            <p14:sldId id="328"/>
            <p14:sldId id="325"/>
            <p14:sldId id="258"/>
            <p14:sldId id="266"/>
            <p14:sldId id="268"/>
            <p14:sldId id="267"/>
            <p14:sldId id="273"/>
            <p14:sldId id="278"/>
            <p14:sldId id="291"/>
            <p14:sldId id="304"/>
            <p14:sldId id="306"/>
            <p14:sldId id="283"/>
            <p14:sldId id="305"/>
            <p14:sldId id="284"/>
            <p14:sldId id="285"/>
            <p14:sldId id="307"/>
            <p14:sldId id="308"/>
            <p14:sldId id="287"/>
            <p14:sldId id="309"/>
            <p14:sldId id="301"/>
            <p14:sldId id="330"/>
            <p14:sldId id="310"/>
            <p14:sldId id="274"/>
            <p14:sldId id="286"/>
            <p14:sldId id="289"/>
            <p14:sldId id="312"/>
            <p14:sldId id="292"/>
            <p14:sldId id="313"/>
            <p14:sldId id="290"/>
            <p14:sldId id="293"/>
            <p14:sldId id="314"/>
            <p14:sldId id="294"/>
            <p14:sldId id="318"/>
            <p14:sldId id="319"/>
            <p14:sldId id="317"/>
            <p14:sldId id="320"/>
            <p14:sldId id="295"/>
            <p14:sldId id="296"/>
            <p14:sldId id="322"/>
            <p14:sldId id="316"/>
            <p14:sldId id="331"/>
            <p14:sldId id="329"/>
            <p14:sldId id="275"/>
            <p14:sldId id="334"/>
            <p14:sldId id="335"/>
            <p14:sldId id="333"/>
            <p14:sldId id="336"/>
            <p14:sldId id="338"/>
            <p14:sldId id="337"/>
            <p14:sldId id="339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4" autoAdjust="0"/>
    <p:restoredTop sz="94316"/>
  </p:normalViewPr>
  <p:slideViewPr>
    <p:cSldViewPr snapToGrid="0" snapToObjects="1">
      <p:cViewPr>
        <p:scale>
          <a:sx n="75" d="100"/>
          <a:sy n="75" d="100"/>
        </p:scale>
        <p:origin x="66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57C98-52D9-9D49-A4E0-A36F13E19F71}" type="datetimeFigureOut">
              <a:rPr lang="en-US" smtClean="0"/>
              <a:t>3/19/18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7C819-D28F-B94F-A780-55E4287C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7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6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84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25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48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80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295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54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686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49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404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517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91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71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583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730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2822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3796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8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8877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100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9948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126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11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42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046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81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568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2921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9007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916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0539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4913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1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22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0078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7711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9976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41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>
                <a:latin typeface="Avenir Book" charset="0"/>
                <a:ea typeface="Avenir Book" charset="0"/>
                <a:cs typeface="Avenir Book" charset="0"/>
              </a:rPr>
              <a:t>The equation is the sum of all points </a:t>
            </a:r>
            <a:r>
              <a:rPr lang="en-US" sz="1200" i="1" dirty="0" err="1">
                <a:latin typeface="Avenir Book" charset="0"/>
                <a:ea typeface="Avenir Book" charset="0"/>
                <a:cs typeface="Avenir Book" charset="0"/>
              </a:rPr>
              <a:t>i</a:t>
            </a:r>
            <a:r>
              <a:rPr lang="en-US" sz="1200" i="1" dirty="0">
                <a:latin typeface="Avenir Book" charset="0"/>
                <a:ea typeface="Avenir Book" charset="0"/>
                <a:cs typeface="Avenir Book" charset="0"/>
              </a:rPr>
              <a:t> minus the product of alphas, labels, values. α are parameters that are being tuned in order to maximize w.”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8842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9302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8160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612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9409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cross</a:t>
            </a:r>
            <a:r>
              <a:rPr lang="en-US" baseline="0" dirty="0"/>
              <a:t> validated along a grid as it’s not a learned parameter, usually on an exponential scale base 10 (10^-1, 10^1)</a:t>
            </a:r>
            <a:endParaRPr lang="en-US" dirty="0"/>
          </a:p>
          <a:p>
            <a:r>
              <a:rPr lang="en-US" dirty="0"/>
              <a:t>Large C</a:t>
            </a:r>
            <a:r>
              <a:rPr lang="en-US" baseline="0" dirty="0"/>
              <a:t> means smaller margin – slack matters more</a:t>
            </a:r>
          </a:p>
          <a:p>
            <a:r>
              <a:rPr lang="en-US" baseline="0" dirty="0"/>
              <a:t>Small C means larger margin – slack is ignored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28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181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3121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416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313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774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2514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6977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134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brain stores a lot of memory. The basic unit is</a:t>
            </a:r>
            <a:r>
              <a:rPr lang="en-US" baseline="0" dirty="0"/>
              <a:t> the neuron. </a:t>
            </a:r>
            <a:r>
              <a:rPr lang="en-US" dirty="0"/>
              <a:t>About 100 billion neurons per brain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288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Impulses move from neuron</a:t>
            </a:r>
            <a:r>
              <a:rPr lang="en-US" baseline="0" dirty="0"/>
              <a:t> to neuron, passing information such as memories or reactions. Neurons fire in multiple directions with signals jumping from neuron to neuron.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3804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Such that signal must jump across</a:t>
            </a:r>
            <a:r>
              <a:rPr lang="en-US" baseline="0" dirty="0"/>
              <a:t> cells at the synapse. The signal has to be sufficiently high to register.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92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673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Such that signal must jump across</a:t>
            </a:r>
            <a:r>
              <a:rPr lang="en-US" baseline="0" dirty="0"/>
              <a:t> cells at the synapse. The signal has to be sufficiently high to register.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04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Such that signal must jump across</a:t>
            </a:r>
            <a:r>
              <a:rPr lang="en-US" baseline="0" dirty="0"/>
              <a:t> cells at the synapse. The signal has to be sufficiently high to register.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8772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Such that signal must jump across</a:t>
            </a:r>
            <a:r>
              <a:rPr lang="en-US" baseline="0" dirty="0"/>
              <a:t> cells at the synapse. The signal has to be sufficiently high to register.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6728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370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90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668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28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560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3CA2-0BB0-B649-A9F8-D66E4291C7D9}" type="datetime1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01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9ADF2-A395-8242-9697-D2989F7B65A9}" type="datetime1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DC2-C45F-D045-8886-0B262120C175}" type="datetime1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57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5BD50-0439-7F48-8AEA-76B395A0E4C9}" type="datetime1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64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5C6F3-CEC4-EF4D-89AA-B32CB6F95133}" type="datetime1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0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A4230-1B89-8F4A-8BAA-6B15473F7992}" type="datetime1">
              <a:rPr lang="en-US" smtClean="0"/>
              <a:t>3/19/18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E362-FEB8-A347-ACF9-C5B9E463437E}" type="datetime1">
              <a:rPr lang="en-US" smtClean="0"/>
              <a:t>3/19/18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8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E1E1-2838-E648-B599-CED978C58D57}" type="datetime1">
              <a:rPr lang="en-US" smtClean="0"/>
              <a:t>3/19/18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1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782A-D590-0942-B988-AA86E3207685}" type="datetime1">
              <a:rPr lang="en-US" smtClean="0"/>
              <a:t>3/19/18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1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F516-BBBE-1345-9C48-A2A1202B5221}" type="datetime1">
              <a:rPr lang="en-US" smtClean="0"/>
              <a:t>3/19/18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8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7E6E-F1FB-1040-9727-8E1114EC23FC}" type="datetime1">
              <a:rPr lang="en-US" smtClean="0"/>
              <a:t>3/19/18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6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7C152-CA6F-FE47-BC89-E0C4C804A194}" type="datetime1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9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liCbRZPrZA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870077"/>
            <a:ext cx="12456160" cy="22159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endParaRPr lang="en-US" sz="13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0882" y="4070132"/>
            <a:ext cx="934487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Lecture 8: Classifiers II</a:t>
            </a:r>
          </a:p>
          <a:p>
            <a:r>
              <a:rPr lang="en-US" sz="20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</a:p>
          <a:p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Jeff Chen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4155857"/>
            <a:ext cx="1644432" cy="16444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4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4079" y="1807200"/>
            <a:ext cx="110484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Where does experimental design play into this?</a:t>
            </a:r>
          </a:p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about feature selection?</a:t>
            </a:r>
          </a:p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predictive accuracy? </a:t>
            </a:r>
          </a:p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about interpreting coefficients?</a:t>
            </a:r>
          </a:p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about application of the models?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496470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50756" y="848487"/>
            <a:ext cx="617113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descriptive analytics</a:t>
            </a:r>
          </a:p>
          <a:p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 data to describe what happened in the past</a:t>
            </a:r>
          </a:p>
          <a:p>
            <a:endParaRPr lang="en-US" sz="2000" b="1" dirty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explanatory analytics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 data and statistical methods to test a hypothesis pertaining to a theory</a:t>
            </a:r>
          </a:p>
          <a:p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predictive analytics</a:t>
            </a:r>
          </a:p>
          <a:p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 data to predictive the future </a:t>
            </a:r>
          </a:p>
          <a:p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prescriptive analytics</a:t>
            </a:r>
          </a:p>
          <a:p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 predictions to drive specific targeted actions</a:t>
            </a:r>
          </a:p>
          <a:p>
            <a:endParaRPr lang="en-US" sz="44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14298" y="2176036"/>
            <a:ext cx="2120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How about interpreting coefficients?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2455813"/>
            <a:ext cx="19565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Where does experiment design play into this?</a:t>
            </a:r>
            <a:endParaRPr lang="en-US" sz="24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78506" y="3425309"/>
            <a:ext cx="24872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How about feature selection?</a:t>
            </a:r>
          </a:p>
        </p:txBody>
      </p:sp>
      <p:sp>
        <p:nvSpPr>
          <p:cNvPr id="8" name="Rectangle 7"/>
          <p:cNvSpPr/>
          <p:nvPr/>
        </p:nvSpPr>
        <p:spPr>
          <a:xfrm>
            <a:off x="2314298" y="4768920"/>
            <a:ext cx="24156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How predictive accuracy? </a:t>
            </a:r>
          </a:p>
        </p:txBody>
      </p:sp>
      <p:cxnSp>
        <p:nvCxnSpPr>
          <p:cNvPr id="10" name="Straight Arrow Connector 9"/>
          <p:cNvCxnSpPr>
            <a:stCxn id="8" idx="3"/>
          </p:cNvCxnSpPr>
          <p:nvPr/>
        </p:nvCxnSpPr>
        <p:spPr>
          <a:xfrm flipV="1">
            <a:off x="4729973" y="4474871"/>
            <a:ext cx="876754" cy="7095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26437" y="2730142"/>
            <a:ext cx="832725" cy="3868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</p:cNvCxnSpPr>
          <p:nvPr/>
        </p:nvCxnSpPr>
        <p:spPr>
          <a:xfrm flipV="1">
            <a:off x="4765764" y="3260256"/>
            <a:ext cx="693398" cy="7652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</p:cNvCxnSpPr>
          <p:nvPr/>
        </p:nvCxnSpPr>
        <p:spPr>
          <a:xfrm>
            <a:off x="4765764" y="4025474"/>
            <a:ext cx="840963" cy="3061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8" idx="3"/>
          </p:cNvCxnSpPr>
          <p:nvPr/>
        </p:nvCxnSpPr>
        <p:spPr>
          <a:xfrm>
            <a:off x="4729973" y="5184419"/>
            <a:ext cx="876754" cy="5587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Left Bracket 40"/>
          <p:cNvSpPr/>
          <p:nvPr/>
        </p:nvSpPr>
        <p:spPr>
          <a:xfrm>
            <a:off x="2122704" y="174171"/>
            <a:ext cx="339160" cy="6204858"/>
          </a:xfrm>
          <a:prstGeom prst="leftBracke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90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3659" y="1066971"/>
            <a:ext cx="107683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do we interpret results of other </a:t>
            </a:r>
            <a:r>
              <a:rPr lang="en-US" sz="400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model types if </a:t>
            </a:r>
            <a:r>
              <a:rPr lang="en-US" sz="40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there aren’t linear coefficients?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85658" y="2477463"/>
            <a:ext cx="97886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Context. Note that prediction models might not be the same model used for explanation.</a:t>
            </a:r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Marginal effects (like in regression): Score a set of data where all features except one are held at the mean or mode. The one feature that is held out will illustrate relative effects.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Accuracy benchmarks in public policy will translate into people and dollars. 1% regression error can mean $1 billion. 1% in TPR may be 10 people.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841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3659" y="1066971"/>
            <a:ext cx="10768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do we choose variables?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63887" y="1923466"/>
            <a:ext cx="978862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Depends on your field, depends on your goal</a:t>
            </a:r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Regularization is a statistical technique of finding variables among a pool of variables with the greatest signal and penalizing unrelated variables.  Good for prediction.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Social science frameworks start from a theory to focus on a takeaway. Good for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comms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050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3660" y="1066971"/>
            <a:ext cx="9919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Why should I </a:t>
            </a:r>
            <a:r>
              <a:rPr lang="en-US" sz="400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use non-linear methods</a:t>
            </a:r>
            <a:r>
              <a:rPr lang="en-US" sz="40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5787" y="3410129"/>
            <a:ext cx="7695513" cy="26016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72746" y="2209800"/>
            <a:ext cx="7981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Many times, non-linear methods can capture more of the signal. </a:t>
            </a:r>
          </a:p>
        </p:txBody>
      </p:sp>
    </p:spTree>
    <p:extLst>
      <p:ext uri="{BB962C8B-B14F-4D97-AF65-F5344CB8AC3E}">
        <p14:creationId xmlns:p14="http://schemas.microsoft.com/office/powerpoint/2010/main" val="1514950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62021" y="2808686"/>
            <a:ext cx="96837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Most academics and practitioners conflate explanatory, predictive and prescriptive. There isn’t much discussion or distinction as few outside of tech industry have implemented prescriptive systems.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450726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19501" y="5103674"/>
            <a:ext cx="9457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Never use simple descriptive or explanatory analytics for prescriptive tasks. Prescriptive analytics requires reliable predictions.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864" y="548674"/>
            <a:ext cx="6770482" cy="433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1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82823" y="1548165"/>
            <a:ext cx="53974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Remember, just cause your odds ratio in a logistic regression is statistically significant does not mean you can predict a phenomenon.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56" y="208649"/>
            <a:ext cx="4361919" cy="664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8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3739" y="1669775"/>
            <a:ext cx="38563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Predictive Analytics only works if the paradigm of the past continues into the future.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56" y="1060821"/>
            <a:ext cx="6614809" cy="51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10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21286" y="1669775"/>
            <a:ext cx="50888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And this is how I feel when policymakers choose to use descriptive analytics rather than letting the process run its course –</a:t>
            </a:r>
          </a:p>
          <a:p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No! What are you doing?!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88" y="0"/>
            <a:ext cx="5095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54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to think about applying data science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Logistic Regression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Support Vector Machines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Neural Networks (if we have </a:t>
            </a:r>
            <a:r>
              <a:rPr lang="en-US" sz="360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time)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155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869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Pause to think about applying types of data analytics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Logistic Regression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Support Vector Machines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Neural Networks (if we have time)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155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Policy,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052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294" y="469230"/>
            <a:ext cx="7825223" cy="56428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58198" y="2145497"/>
            <a:ext cx="1780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z =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8925" y="2135404"/>
            <a:ext cx="1780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Avenir Book" charset="0"/>
                <a:ea typeface="Avenir Book" charset="0"/>
                <a:cs typeface="Avenir Book" charset="0"/>
              </a:rPr>
              <a:t>z = 0</a:t>
            </a:r>
            <a:endParaRPr lang="en-US" sz="4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93006" y="1002235"/>
            <a:ext cx="3841427" cy="95410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Two classes,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two input features</a:t>
            </a:r>
          </a:p>
        </p:txBody>
      </p:sp>
    </p:spTree>
    <p:extLst>
      <p:ext uri="{BB962C8B-B14F-4D97-AF65-F5344CB8AC3E}">
        <p14:creationId xmlns:p14="http://schemas.microsoft.com/office/powerpoint/2010/main" val="11344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294" y="469230"/>
            <a:ext cx="7825223" cy="56428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C000">
                  <a:alpha val="39000"/>
                </a:srgbClr>
              </a:gs>
              <a:gs pos="100000">
                <a:schemeClr val="accent1">
                  <a:lumMod val="75000"/>
                  <a:alpha val="37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4319" y="2119401"/>
            <a:ext cx="4907907" cy="6871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87605" y="704980"/>
            <a:ext cx="5761337" cy="138499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There’s probably a simple linear equation that can be used to separate the two class</a:t>
            </a:r>
          </a:p>
        </p:txBody>
      </p:sp>
    </p:spTree>
    <p:extLst>
      <p:ext uri="{BB962C8B-B14F-4D97-AF65-F5344CB8AC3E}">
        <p14:creationId xmlns:p14="http://schemas.microsoft.com/office/powerpoint/2010/main" val="336040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724" y="866624"/>
            <a:ext cx="3964573" cy="55504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062153" y="1554938"/>
            <a:ext cx="0" cy="441043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870857" y="4684380"/>
            <a:ext cx="9296400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27467" y="1750881"/>
            <a:ext cx="1023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62153" y="4161160"/>
            <a:ext cx="1023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0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903514" y="1349829"/>
            <a:ext cx="5845629" cy="439782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80635" y="2772371"/>
            <a:ext cx="48240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Book" charset="0"/>
                <a:ea typeface="Avenir Book" charset="0"/>
                <a:cs typeface="Avenir Book" charset="0"/>
              </a:rPr>
              <a:t>But wait, there’s a problem. </a:t>
            </a:r>
            <a:r>
              <a:rPr lang="en-US" sz="2800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What is the problem?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906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7467" y="734672"/>
            <a:ext cx="3964573" cy="55504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062153" y="1554938"/>
            <a:ext cx="0" cy="441043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870857" y="4684380"/>
            <a:ext cx="9296400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27467" y="1750881"/>
            <a:ext cx="1023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62153" y="4161160"/>
            <a:ext cx="1023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0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903514" y="1349829"/>
            <a:ext cx="5845629" cy="4397827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80635" y="2772371"/>
            <a:ext cx="48240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Output is not bound between 0 and 1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This result is not interpretable </a:t>
            </a:r>
          </a:p>
          <a:p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-3495072" y="4659086"/>
            <a:ext cx="5845629" cy="439782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954077" y="-2430648"/>
            <a:ext cx="5845629" cy="439782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630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374" y="2978745"/>
            <a:ext cx="10935919" cy="36176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9374" y="595955"/>
            <a:ext cx="111602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Book" charset="0"/>
                <a:ea typeface="Avenir Book" charset="0"/>
                <a:cs typeface="Avenir Book" charset="0"/>
              </a:rPr>
              <a:t>Solution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:</a:t>
            </a:r>
          </a:p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Plug					      into			    to get     </a:t>
            </a:r>
          </a:p>
          <a:p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4596" y="528861"/>
            <a:ext cx="2769574" cy="1178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133" y="1005584"/>
            <a:ext cx="4040969" cy="5657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0470" y="1774057"/>
            <a:ext cx="67437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62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374" y="2133599"/>
            <a:ext cx="10935919" cy="36176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9374" y="1026843"/>
            <a:ext cx="11160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Book" charset="0"/>
                <a:ea typeface="Avenir Book" charset="0"/>
                <a:cs typeface="Avenir Book" charset="0"/>
              </a:rPr>
              <a:t>What does this sigmoid function do?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12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4543" y="1611618"/>
            <a:ext cx="6743700" cy="106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9374" y="1026843"/>
            <a:ext cx="11160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As this is a </a:t>
            </a:r>
            <a:r>
              <a:rPr lang="en-US" sz="3200">
                <a:latin typeface="Avenir Book" charset="0"/>
                <a:ea typeface="Avenir Book" charset="0"/>
                <a:cs typeface="Avenir Book" charset="0"/>
              </a:rPr>
              <a:t>linear function, 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4543" y="2701852"/>
            <a:ext cx="984431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we should be able to interpret the coefficients. </a:t>
            </a:r>
          </a:p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To do so we first define odds (success </a:t>
            </a:r>
            <a:r>
              <a:rPr lang="en-US" sz="3200" i="1" dirty="0"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 divided by failure):</a:t>
            </a:r>
          </a:p>
          <a:p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0464" y="4510853"/>
            <a:ext cx="5551858" cy="162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68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67493" y="981909"/>
            <a:ext cx="9844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The odds ratio compares two sets of odds where one set examines the case where  X = 1 and X = 0. </a:t>
            </a:r>
          </a:p>
          <a:p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917" y="2551569"/>
            <a:ext cx="10935919" cy="36176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63543" y="3659564"/>
            <a:ext cx="2068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What’s the difference in odds at these two positions</a:t>
            </a: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7260771" y="3386245"/>
            <a:ext cx="402772" cy="873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6858000" y="4019854"/>
            <a:ext cx="805543" cy="257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169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0357" y="2375111"/>
            <a:ext cx="7436094" cy="18981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1035" y="1678265"/>
            <a:ext cx="9844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Which can be expressed in terms </a:t>
            </a:r>
            <a:r>
              <a:rPr lang="en-US" sz="3200">
                <a:latin typeface="Avenir Book" charset="0"/>
                <a:ea typeface="Avenir Book" charset="0"/>
                <a:cs typeface="Avenir Book" charset="0"/>
              </a:rPr>
              <a:t>of the following: 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82471" y="4911581"/>
            <a:ext cx="984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In other words: Just </a:t>
            </a:r>
            <a:r>
              <a:rPr lang="en-US" sz="2800" dirty="0" err="1">
                <a:latin typeface="Avenir Book" charset="0"/>
                <a:ea typeface="Avenir Book" charset="0"/>
                <a:cs typeface="Avenir Book" charset="0"/>
              </a:rPr>
              <a:t>exponentiate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 the coefficient.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V="1">
            <a:off x="8004628" y="3645955"/>
            <a:ext cx="979052" cy="1265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908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Pause to think about applying types of data analytics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Logistic Regression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Support Vector Machines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Neural Networks (if we have time)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assignment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155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Policy,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790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1035" y="978709"/>
            <a:ext cx="9844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Interpretation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28585" y="2037752"/>
            <a:ext cx="98443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OR = 0.9 = 10% less likely</a:t>
            </a:r>
          </a:p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OR = 4 = 300% more likely or 4x higher chance</a:t>
            </a:r>
          </a:p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OR = 0.1 = 90% less likely</a:t>
            </a:r>
          </a:p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OR = 1 = No significant difference</a:t>
            </a:r>
          </a:p>
          <a:p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208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6081" y="2051940"/>
            <a:ext cx="5779268" cy="7719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2565" y="3083570"/>
            <a:ext cx="4472215" cy="641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2565" y="4184169"/>
            <a:ext cx="5820034" cy="8364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2564" y="5479596"/>
            <a:ext cx="1635649" cy="1029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1035" y="929134"/>
            <a:ext cx="9844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Logistic regression is optimized using Maximum Likelihood Estimation (MLE)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9800" y="2197958"/>
            <a:ext cx="2545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Single likelihood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799" y="3169370"/>
            <a:ext cx="3322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Likelihood </a:t>
            </a:r>
          </a:p>
          <a:p>
            <a:r>
              <a:rPr lang="en-US" sz="20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(Product of all </a:t>
            </a:r>
            <a:r>
              <a:rPr lang="en-US" sz="2000" dirty="0" err="1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obs</a:t>
            </a:r>
            <a:r>
              <a:rPr lang="en-US" sz="20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09800" y="4415804"/>
            <a:ext cx="3322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Log-Likelihood </a:t>
            </a:r>
          </a:p>
          <a:p>
            <a:r>
              <a:rPr lang="en-US" sz="20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(Log transformed as exponents are hard)</a:t>
            </a:r>
            <a:endParaRPr lang="en-US" sz="24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09799" y="5712286"/>
            <a:ext cx="33227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Solve: </a:t>
            </a:r>
            <a:r>
              <a:rPr lang="en-US" sz="20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Partial derivative of L with respect to w = 0</a:t>
            </a:r>
          </a:p>
        </p:txBody>
      </p:sp>
    </p:spTree>
    <p:extLst>
      <p:ext uri="{BB962C8B-B14F-4D97-AF65-F5344CB8AC3E}">
        <p14:creationId xmlns:p14="http://schemas.microsoft.com/office/powerpoint/2010/main" val="95784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22636" y="821585"/>
            <a:ext cx="10082464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6327775" algn="l"/>
              </a:tabLst>
            </a:pPr>
            <a:r>
              <a:rPr lang="en-US" sz="36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Assumptions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The usual suspects: Independence of error terms, extraneous variables are omitted, etc.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Records should not be perfectly separable.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Sample sizes need to be large for each target class (MLE is weak if targets are small). Minimum of 30 to 40 cases per parameter estimated.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Tuning is largely a matter of feature selection: it all depends on the variables that are available.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448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0865" y="840968"/>
            <a:ext cx="100824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36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The Good, </a:t>
            </a:r>
            <a:r>
              <a:rPr lang="en-US" sz="3600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The Bad 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and</a:t>
            </a:r>
            <a:r>
              <a:rPr lang="en-US" sz="36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360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The Ugly</a:t>
            </a:r>
            <a:endParaRPr lang="en-US" sz="28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7829" y="1595020"/>
            <a:ext cx="383177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Good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technique is well-suited for socializing an empirical problem.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chemeClr val="accent6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Method of choice for binary problems in economics, sociology and public policy, and applied medical.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chemeClr val="accent6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chemeClr val="accent6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19600" y="1595020"/>
            <a:ext cx="361405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Bad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Often is outperformed in accuracy by more flexible techniques such as Random Forests.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Limited to linear assumptions. Weak with non-linear problems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Use tends to be pone to high bias (bias-variance tradeoff)</a:t>
            </a:r>
          </a:p>
        </p:txBody>
      </p:sp>
      <p:sp>
        <p:nvSpPr>
          <p:cNvPr id="6" name="Rectangle 5"/>
          <p:cNvSpPr/>
          <p:nvPr/>
        </p:nvSpPr>
        <p:spPr>
          <a:xfrm>
            <a:off x="8251371" y="1595020"/>
            <a:ext cx="36140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Ugly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None unless the technique is misused.</a:t>
            </a:r>
          </a:p>
        </p:txBody>
      </p:sp>
    </p:spTree>
    <p:extLst>
      <p:ext uri="{BB962C8B-B14F-4D97-AF65-F5344CB8AC3E}">
        <p14:creationId xmlns:p14="http://schemas.microsoft.com/office/powerpoint/2010/main" val="1071163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0865" y="840968"/>
            <a:ext cx="10082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36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Common uses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2028" y="1856278"/>
            <a:ext cx="114799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Medical: Relative risks of medicine use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Economics: Choice models for transport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Politics: Chance of demographic leaning in one direction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Program evaluation: Estimated program effect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928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7208" y="3562397"/>
            <a:ext cx="10082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44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&lt;</a:t>
            </a:r>
            <a:r>
              <a:rPr lang="en-US" sz="44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Code Time/&gt;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17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Pause to think about applying types of data analytics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Logistic Regression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Support Vector Machines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Neural Networks (if we have time)</a:t>
            </a:r>
            <a:endParaRPr lang="en-US" sz="36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36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155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Policy,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661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0549" y="310066"/>
            <a:ext cx="7090306" cy="6438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1035" y="2017705"/>
            <a:ext cx="39995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Let’s assume a modified case where we have two classes that are separated by a gap. </a:t>
            </a:r>
          </a:p>
        </p:txBody>
      </p:sp>
    </p:spTree>
    <p:extLst>
      <p:ext uri="{BB962C8B-B14F-4D97-AF65-F5344CB8AC3E}">
        <p14:creationId xmlns:p14="http://schemas.microsoft.com/office/powerpoint/2010/main" val="584772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1175" y="321305"/>
            <a:ext cx="6581738" cy="6405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2629" y="2017705"/>
            <a:ext cx="4317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There should be some line that can separate the classes. But which?</a:t>
            </a:r>
          </a:p>
        </p:txBody>
      </p:sp>
    </p:spTree>
    <p:extLst>
      <p:ext uri="{BB962C8B-B14F-4D97-AF65-F5344CB8AC3E}">
        <p14:creationId xmlns:p14="http://schemas.microsoft.com/office/powerpoint/2010/main" val="2107714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1175" y="321305"/>
            <a:ext cx="6581738" cy="64058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18457" y="2017705"/>
                <a:ext cx="4492092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Geometry Refresher: </a:t>
                </a:r>
              </a:p>
              <a:p>
                <a:r>
                  <a:rPr lang="en-US" sz="3200" dirty="0">
                    <a:latin typeface="Avenir Book" charset="0"/>
                    <a:ea typeface="Avenir Book" charset="0"/>
                    <a:cs typeface="Avenir Book" charset="0"/>
                  </a:rPr>
                  <a:t>One line is written as </a:t>
                </a:r>
              </a:p>
              <a:p>
                <a:r>
                  <a:rPr lang="en-US" sz="3200" dirty="0">
                    <a:latin typeface="Avenir Book" charset="0"/>
                    <a:ea typeface="Avenir Book" charset="0"/>
                    <a:cs typeface="Avenir Book" charset="0"/>
                  </a:rPr>
                  <a:t>	</a:t>
                </a:r>
                <a:r>
                  <a:rPr lang="en-US" sz="3200" dirty="0">
                    <a:solidFill>
                      <a:srgbClr val="00B0F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y = mx + b</a:t>
                </a:r>
              </a:p>
              <a:p>
                <a:endParaRPr lang="en-US" sz="3200" dirty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200" dirty="0">
                    <a:latin typeface="Avenir Book" charset="0"/>
                    <a:ea typeface="Avenir Book" charset="0"/>
                    <a:cs typeface="Avenir Book" charset="0"/>
                  </a:rPr>
                  <a:t>A line in greater in 2D is a plane:</a:t>
                </a:r>
              </a:p>
              <a:p>
                <a:r>
                  <a:rPr lang="en-US" sz="3200" dirty="0">
                    <a:latin typeface="Avenir Book" charset="0"/>
                    <a:ea typeface="Avenir Book" charset="0"/>
                    <a:cs typeface="Avenir Book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𝑦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= 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𝑤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𝑇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−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𝑏</m:t>
                    </m:r>
                  </m:oMath>
                </a14:m>
                <a:endParaRPr lang="en-US" sz="3200" dirty="0">
                  <a:solidFill>
                    <a:srgbClr val="00B0F0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200" dirty="0">
                    <a:latin typeface="Avenir Book" charset="0"/>
                    <a:ea typeface="Avenir Book" charset="0"/>
                    <a:cs typeface="Avenir Book" charset="0"/>
                  </a:rPr>
                  <a:t>	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57" y="2017705"/>
                <a:ext cx="4492092" cy="4031873"/>
              </a:xfrm>
              <a:prstGeom prst="rect">
                <a:avLst/>
              </a:prstGeom>
              <a:blipFill rotWithShape="0">
                <a:blip r:embed="rId4"/>
                <a:stretch>
                  <a:fillRect l="-3528" t="-1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8130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93156" y="902524"/>
            <a:ext cx="617113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descriptive analytics</a:t>
            </a:r>
          </a:p>
          <a:p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 data to describe what happened in the past</a:t>
            </a:r>
          </a:p>
          <a:p>
            <a:endParaRPr lang="en-US" sz="2000" b="1" dirty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explanatory analytics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 data and statistical methods to test a hypothesis pertaining to a theory</a:t>
            </a:r>
          </a:p>
          <a:p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predictive analytics</a:t>
            </a:r>
          </a:p>
          <a:p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 data to predictive the future </a:t>
            </a:r>
          </a:p>
          <a:p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prescriptive analytics</a:t>
            </a:r>
          </a:p>
          <a:p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 predictions to drive specific targeted actions</a:t>
            </a:r>
          </a:p>
          <a:p>
            <a:endParaRPr lang="en-US" sz="44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2243036" y="2858490"/>
            <a:ext cx="6087982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types of analytics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Triangle 2"/>
          <p:cNvSpPr/>
          <p:nvPr/>
        </p:nvSpPr>
        <p:spPr>
          <a:xfrm flipV="1">
            <a:off x="-216568" y="5775158"/>
            <a:ext cx="1949115" cy="82123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48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1" y="221931"/>
            <a:ext cx="6400800" cy="63744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6686" y="1081534"/>
            <a:ext cx="449209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Goal: </a:t>
            </a:r>
          </a:p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Maximize the distance between each class. Gap is known as the margin </a:t>
            </a:r>
          </a:p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	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389" y="3687773"/>
            <a:ext cx="3814690" cy="107541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994079" y="4225482"/>
            <a:ext cx="3692721" cy="2158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665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1" y="221931"/>
            <a:ext cx="6400800" cy="63744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5392" y="720578"/>
            <a:ext cx="449209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How: </a:t>
            </a:r>
          </a:p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Find hyperplanes that sit on the edge of each group</a:t>
            </a:r>
          </a:p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	</a:t>
            </a:r>
          </a:p>
        </p:txBody>
      </p:sp>
      <p:cxnSp>
        <p:nvCxnSpPr>
          <p:cNvPr id="10" name="Straight Arrow Connector 9"/>
          <p:cNvCxnSpPr>
            <a:stCxn id="12" idx="3"/>
          </p:cNvCxnSpPr>
          <p:nvPr/>
        </p:nvCxnSpPr>
        <p:spPr>
          <a:xfrm flipV="1">
            <a:off x="4442498" y="3023962"/>
            <a:ext cx="4440245" cy="4009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018" y="3776785"/>
            <a:ext cx="2982120" cy="751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018" y="3023962"/>
            <a:ext cx="3132480" cy="801915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11" idx="3"/>
          </p:cNvCxnSpPr>
          <p:nvPr/>
        </p:nvCxnSpPr>
        <p:spPr>
          <a:xfrm>
            <a:off x="4292138" y="4152683"/>
            <a:ext cx="5309062" cy="6877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55985" y="5077695"/>
            <a:ext cx="4742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Note that points may not sit in the margin. </a:t>
            </a:r>
          </a:p>
        </p:txBody>
      </p:sp>
    </p:spTree>
    <p:extLst>
      <p:ext uri="{BB962C8B-B14F-4D97-AF65-F5344CB8AC3E}">
        <p14:creationId xmlns:p14="http://schemas.microsoft.com/office/powerpoint/2010/main" val="1520860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2856" y="459558"/>
            <a:ext cx="6302379" cy="63548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0934" y="2711572"/>
            <a:ext cx="2681405" cy="7016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417" y="677624"/>
            <a:ext cx="4742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The decision plane is given by the plane that is equidistant from the two decision planes.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2817" y="3468706"/>
            <a:ext cx="4742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Where the decision criteria are: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423660" y="4667083"/>
                <a:ext cx="44920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0" dirty="0">
                    <a:solidFill>
                      <a:srgbClr val="00B0F0"/>
                    </a:solidFill>
                    <a:ea typeface="Avenir Book" charset="0"/>
                    <a:cs typeface="Avenir Book" charset="0"/>
                  </a:rPr>
                  <a:t>+1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𝑤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𝑇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−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𝑏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&gt;0</m:t>
                    </m:r>
                  </m:oMath>
                </a14:m>
                <a:endParaRPr lang="en-US" sz="3200" b="0" dirty="0">
                  <a:solidFill>
                    <a:srgbClr val="00B0F0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200" dirty="0">
                    <a:solidFill>
                      <a:srgbClr val="00B0F0"/>
                    </a:solidFill>
                    <a:ea typeface="Avenir Book" charset="0"/>
                    <a:cs typeface="Avenir Book" charset="0"/>
                  </a:rPr>
                  <a:t>-1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𝑤</m:t>
                        </m:r>
                      </m:e>
                      <m:sup>
                        <m:r>
                          <a:rPr lang="en-US" sz="3200" i="1">
                            <a:solidFill>
                              <a:srgbClr val="00B0F0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𝑇</m:t>
                        </m:r>
                      </m:sup>
                    </m:sSup>
                    <m:r>
                      <a:rPr lang="en-US" sz="3200" i="1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𝑥</m:t>
                    </m:r>
                    <m:r>
                      <a:rPr lang="en-US" sz="3200" i="1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−</m:t>
                    </m:r>
                    <m:r>
                      <a:rPr lang="en-US" sz="3200" i="1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𝑏</m:t>
                    </m:r>
                    <m:r>
                      <a:rPr lang="en-US" sz="3200" b="0" i="1" smtClean="0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&lt;</m:t>
                    </m:r>
                    <m:r>
                      <a:rPr lang="en-US" sz="3200" i="1">
                        <a:solidFill>
                          <a:srgbClr val="00B0F0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0</m:t>
                    </m:r>
                  </m:oMath>
                </a14:m>
                <a:endParaRPr lang="en-US" sz="3200" dirty="0">
                  <a:solidFill>
                    <a:srgbClr val="00B0F0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r>
                  <a:rPr lang="en-US" sz="3200" dirty="0">
                    <a:latin typeface="Avenir Book" charset="0"/>
                    <a:ea typeface="Avenir Book" charset="0"/>
                    <a:cs typeface="Avenir Book" charset="0"/>
                  </a:rPr>
                  <a:t>	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660" y="4667083"/>
                <a:ext cx="4492092" cy="1569660"/>
              </a:xfrm>
              <a:prstGeom prst="rect">
                <a:avLst/>
              </a:prstGeom>
              <a:blipFill rotWithShape="0">
                <a:blip r:embed="rId5"/>
                <a:stretch>
                  <a:fillRect l="-3533" t="-5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313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2674" y="3900110"/>
            <a:ext cx="1929318" cy="9252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3445" y="1084439"/>
            <a:ext cx="10337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We find the optimal hyperplanes </a:t>
            </a:r>
            <a:r>
              <a:rPr lang="en-US" sz="2800">
                <a:latin typeface="Avenir Book" charset="0"/>
                <a:ea typeface="Avenir Book" charset="0"/>
                <a:cs typeface="Avenir Book" charset="0"/>
              </a:rPr>
              <a:t>by maximizing the margin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2674" y="1607659"/>
            <a:ext cx="3814690" cy="10754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3444" y="2844749"/>
            <a:ext cx="103376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But it is easier to minimize this transformed version of distance using quadratic programming.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7848" y="4022171"/>
            <a:ext cx="2798610" cy="5481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41992" y="4181090"/>
            <a:ext cx="835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Avenir Book" charset="0"/>
                <a:ea typeface="Avenir Book" charset="0"/>
                <a:cs typeface="Avenir Book" charset="0"/>
              </a:rPr>
              <a:t>s.t.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76297" y="5078815"/>
            <a:ext cx="10337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Sometimes the ½ </a:t>
            </a:r>
            <a:r>
              <a:rPr lang="en-US" sz="2800">
                <a:latin typeface="Avenir Book" charset="0"/>
                <a:ea typeface="Avenir Book" charset="0"/>
                <a:cs typeface="Avenir Book" charset="0"/>
              </a:rPr>
              <a:t>is dropped as it’s a constant.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73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813" y="1756819"/>
            <a:ext cx="6077749" cy="1215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5456" y="1106210"/>
            <a:ext cx="10337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The value of w is learned as a function of alpha.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40061" y="3311067"/>
            <a:ext cx="3725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“Linear Discriminant” Dot Product</a:t>
            </a:r>
          </a:p>
          <a:p>
            <a:r>
              <a:rPr lang="en-US" sz="2400" i="1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Or Sum of the Products </a:t>
            </a:r>
          </a:p>
          <a:p>
            <a:endParaRPr lang="en-US" sz="2400" i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400" i="1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This is key for modifying the shape of hyperplane.</a:t>
            </a:r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H="1" flipV="1">
            <a:off x="6966857" y="2590801"/>
            <a:ext cx="3035888" cy="7202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521268" y="2590800"/>
            <a:ext cx="103529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195"/>
          <a:stretch/>
        </p:blipFill>
        <p:spPr>
          <a:xfrm>
            <a:off x="3068508" y="4228409"/>
            <a:ext cx="1235587" cy="6690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8132" y="3424782"/>
            <a:ext cx="2207425" cy="76472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43650" y="3163172"/>
            <a:ext cx="498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venir Book" charset="0"/>
                <a:ea typeface="Avenir Book" charset="0"/>
                <a:cs typeface="Avenir Book" charset="0"/>
              </a:rPr>
              <a:t>Subject to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43650" y="4936399"/>
            <a:ext cx="4985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Alpha is determined through convex optimization</a:t>
            </a:r>
          </a:p>
        </p:txBody>
      </p:sp>
    </p:spTree>
    <p:extLst>
      <p:ext uri="{BB962C8B-B14F-4D97-AF65-F5344CB8AC3E}">
        <p14:creationId xmlns:p14="http://schemas.microsoft.com/office/powerpoint/2010/main" val="450809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485" y="0"/>
            <a:ext cx="7380515" cy="68740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4951" y="274989"/>
            <a:ext cx="42424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Honest truth: Most problems don’t have clear margins (e.g. hard margin). Most data have ’soft margins’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8599" y="3056960"/>
            <a:ext cx="478972" cy="653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4951" y="3056960"/>
            <a:ext cx="49267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Slack variables     are a measure of how far misclassified points and margin violation points are from the correct hyperplane.</a:t>
            </a:r>
          </a:p>
          <a:p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“How much error can the model take?”</a:t>
            </a:r>
          </a:p>
        </p:txBody>
      </p:sp>
    </p:spTree>
    <p:extLst>
      <p:ext uri="{BB962C8B-B14F-4D97-AF65-F5344CB8AC3E}">
        <p14:creationId xmlns:p14="http://schemas.microsoft.com/office/powerpoint/2010/main" val="350140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485" y="0"/>
            <a:ext cx="7380515" cy="68740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174" y="2552028"/>
            <a:ext cx="478972" cy="653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456" y="2186103"/>
            <a:ext cx="49267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In terms of ||w||, what values do        slack values take on if: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margin violation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misclassification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305710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485" y="0"/>
            <a:ext cx="7380515" cy="68740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174" y="2552028"/>
            <a:ext cx="478972" cy="653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456" y="2186103"/>
            <a:ext cx="49267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In terms of ||w||, what values do        slack values take on if: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margin violation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misclassification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2027" y="3524931"/>
            <a:ext cx="2512888" cy="8075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7198" y="4934124"/>
            <a:ext cx="1523582" cy="73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485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485" y="0"/>
            <a:ext cx="7380515" cy="68740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2368" y="2403128"/>
            <a:ext cx="4046534" cy="14959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8597" y="587246"/>
            <a:ext cx="50478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Slack variables enter into the optimization equation as part of a cost “penalty” – also known as regularization.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3025" y="3899119"/>
            <a:ext cx="50478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C is a </a:t>
            </a:r>
            <a:r>
              <a:rPr lang="en-US" sz="2800" dirty="0" err="1">
                <a:latin typeface="Avenir Book" charset="0"/>
                <a:ea typeface="Avenir Book" charset="0"/>
                <a:cs typeface="Avenir Book" charset="0"/>
              </a:rPr>
              <a:t>hyperparameter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 used to tune how much ”slack” is given when determining the margin.</a:t>
            </a:r>
          </a:p>
        </p:txBody>
      </p:sp>
    </p:spTree>
    <p:extLst>
      <p:ext uri="{BB962C8B-B14F-4D97-AF65-F5344CB8AC3E}">
        <p14:creationId xmlns:p14="http://schemas.microsoft.com/office/powerpoint/2010/main" val="1594337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485" y="0"/>
            <a:ext cx="7380515" cy="68740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1733" y="1879908"/>
            <a:ext cx="50478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How is C determined?</a:t>
            </a:r>
          </a:p>
          <a:p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What does C mean if it’s large? </a:t>
            </a:r>
          </a:p>
        </p:txBody>
      </p:sp>
    </p:spTree>
    <p:extLst>
      <p:ext uri="{BB962C8B-B14F-4D97-AF65-F5344CB8AC3E}">
        <p14:creationId xmlns:p14="http://schemas.microsoft.com/office/powerpoint/2010/main" val="1588620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3660" y="1750324"/>
            <a:ext cx="99341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Analytics in this context refers to data analysis and science.</a:t>
            </a:r>
          </a:p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Note that in tech industry, web development, and marketing, analytics often refers to web analytics (e.g. click, views, buys).</a:t>
            </a:r>
            <a:endParaRPr lang="en-US" sz="4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394388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95" y="2117558"/>
            <a:ext cx="12094905" cy="31917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22931" y="1212388"/>
            <a:ext cx="10337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These </a:t>
            </a:r>
            <a:r>
              <a:rPr lang="en-US" sz="2800">
                <a:latin typeface="Avenir Book" charset="0"/>
                <a:ea typeface="Avenir Book" charset="0"/>
                <a:cs typeface="Avenir Book" charset="0"/>
              </a:rPr>
              <a:t>problems cannot be solved using linear models.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8067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460" y="2535311"/>
            <a:ext cx="6414170" cy="15806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4501" y="5110374"/>
            <a:ext cx="3605770" cy="6383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7351" y="4183122"/>
            <a:ext cx="3702810" cy="820820"/>
          </a:xfrm>
          <a:prstGeom prst="rect">
            <a:avLst/>
          </a:prstGeom>
        </p:spPr>
      </p:pic>
      <p:sp>
        <p:nvSpPr>
          <p:cNvPr id="7" name="Right Bracket 6"/>
          <p:cNvSpPr/>
          <p:nvPr/>
        </p:nvSpPr>
        <p:spPr>
          <a:xfrm rot="5400000">
            <a:off x="7434474" y="3099572"/>
            <a:ext cx="134353" cy="994687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7" idx="2"/>
            <a:endCxn id="5" idx="1"/>
          </p:cNvCxnSpPr>
          <p:nvPr/>
        </p:nvCxnSpPr>
        <p:spPr>
          <a:xfrm rot="16200000" flipH="1" flipV="1">
            <a:off x="6979781" y="4071662"/>
            <a:ext cx="929440" cy="114299"/>
          </a:xfrm>
          <a:prstGeom prst="bentConnector4">
            <a:avLst>
              <a:gd name="adj1" fmla="val 44476"/>
              <a:gd name="adj2" fmla="val 30000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7" idx="2"/>
            <a:endCxn id="4" idx="1"/>
          </p:cNvCxnSpPr>
          <p:nvPr/>
        </p:nvCxnSpPr>
        <p:spPr>
          <a:xfrm rot="16200000" flipH="1" flipV="1">
            <a:off x="6590349" y="4518243"/>
            <a:ext cx="1765453" cy="57149"/>
          </a:xfrm>
          <a:prstGeom prst="bentConnector4">
            <a:avLst>
              <a:gd name="adj1" fmla="val 23415"/>
              <a:gd name="adj2" fmla="val 58422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48759" y="818036"/>
            <a:ext cx="103376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The linear dot product can be swapped out for other non-linear relationships to take advantage of curvature and transformations in multiple dimensions. </a:t>
            </a:r>
          </a:p>
        </p:txBody>
      </p:sp>
    </p:spTree>
    <p:extLst>
      <p:ext uri="{BB962C8B-B14F-4D97-AF65-F5344CB8AC3E}">
        <p14:creationId xmlns:p14="http://schemas.microsoft.com/office/powerpoint/2010/main" val="14975440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26988" y="2559751"/>
            <a:ext cx="10337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Video!</a:t>
            </a:r>
          </a:p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  <a:hlinkClick r:id="rId3"/>
              </a:rPr>
              <a:t>https://www.youtube.com/watch?v=3liCbRZPrZA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09331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0865" y="840968"/>
            <a:ext cx="100824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36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The Good, </a:t>
            </a:r>
            <a:r>
              <a:rPr lang="en-US" sz="3600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The Bad 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and</a:t>
            </a:r>
            <a:r>
              <a:rPr lang="en-US" sz="36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360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The Ugly</a:t>
            </a:r>
            <a:endParaRPr lang="en-US" sz="28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7829" y="1595020"/>
            <a:ext cx="383177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Good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Very strong at handling non-linear problems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Great for problems without a simple explanation (e.g. images classification, text classification, genetics, health research)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Not sensitive to multicollinearity issues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9600" y="1595020"/>
            <a:ext cx="361405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Bad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Takes a long time to train in high dimensional space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Simple explanation is not possible as problem is formulated as a geometric one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Deriving probabilities may at times require fancy footwork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8251371" y="1595020"/>
            <a:ext cx="36140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Ugly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None unless the technique is misused.</a:t>
            </a:r>
          </a:p>
        </p:txBody>
      </p:sp>
    </p:spTree>
    <p:extLst>
      <p:ext uri="{BB962C8B-B14F-4D97-AF65-F5344CB8AC3E}">
        <p14:creationId xmlns:p14="http://schemas.microsoft.com/office/powerpoint/2010/main" val="3868169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0865" y="840968"/>
            <a:ext cx="10082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36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Common uses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2028" y="1487299"/>
            <a:ext cx="1147997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Pattern recognition in images: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Image recognition and retrieval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Facial expression recognition</a:t>
            </a:r>
          </a:p>
          <a:p>
            <a:pPr marL="800100" lvl="1" indent="-342900">
              <a:buFont typeface="Arial" charset="0"/>
              <a:buChar char="•"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Biology: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Gene expression in high dimensional spaces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Detecting protein folds</a:t>
            </a:r>
          </a:p>
          <a:p>
            <a:pPr marL="800100" lvl="1" indent="-342900">
              <a:buFont typeface="Arial" charset="0"/>
              <a:buChar char="•"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Text: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 of topics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Personalized content for e-learning and social media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8807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7208" y="3562397"/>
            <a:ext cx="10082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44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&lt;</a:t>
            </a:r>
            <a:r>
              <a:rPr lang="en-US" sz="44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Code Time/&gt;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8302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Pause to think about applying types of data analytics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Logistic Regression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Support Vector Machines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Neural Networks (if we have time)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56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155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Policy,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4867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0"/>
            <a:ext cx="12192000" cy="77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301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27049"/>
            <a:ext cx="12099929" cy="546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582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61856" y="-277823"/>
            <a:ext cx="8845630" cy="118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7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18478" y="522685"/>
            <a:ext cx="9876218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summary stats from car sensors</a:t>
            </a:r>
          </a:p>
          <a:p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Descriptive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tests that indicate the existence of relationships among sensors</a:t>
            </a:r>
          </a:p>
          <a:p>
            <a:r>
              <a:rPr lang="en-US" u="sng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Explanatory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algorithms that predicts relationships</a:t>
            </a:r>
          </a:p>
          <a:p>
            <a:r>
              <a:rPr lang="en-US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Predictive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driverless car that can sense danger, navigate, and drive using predictions</a:t>
            </a:r>
          </a:p>
          <a:p>
            <a:r>
              <a:rPr lang="en-US" b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Prescriptive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  <a:endParaRPr lang="en-US" sz="40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-2207712" y="2823166"/>
            <a:ext cx="6017334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Driverless car example</a:t>
            </a:r>
          </a:p>
        </p:txBody>
      </p:sp>
      <p:sp>
        <p:nvSpPr>
          <p:cNvPr id="6" name="Triangle 5"/>
          <p:cNvSpPr/>
          <p:nvPr/>
        </p:nvSpPr>
        <p:spPr>
          <a:xfrm flipV="1">
            <a:off x="-216568" y="5775158"/>
            <a:ext cx="1949115" cy="82123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129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456" y="1629229"/>
            <a:ext cx="11150163" cy="36176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7796" y="921343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y</a:t>
            </a:r>
            <a:r>
              <a:rPr lang="en-US" sz="40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40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= f(x1)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66679" y="5431581"/>
            <a:ext cx="59730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hidden layer = controls non-linearity</a:t>
            </a:r>
          </a:p>
          <a:p>
            <a:r>
              <a:rPr lang="en-US" sz="28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each node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2690" y="3977319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input</a:t>
            </a: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3433" y="3952122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output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01005" y="1378053"/>
            <a:ext cx="1766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intercepts</a:t>
            </a:r>
          </a:p>
        </p:txBody>
      </p:sp>
    </p:spTree>
    <p:extLst>
      <p:ext uri="{BB962C8B-B14F-4D97-AF65-F5344CB8AC3E}">
        <p14:creationId xmlns:p14="http://schemas.microsoft.com/office/powerpoint/2010/main" val="1538015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356" y="2208545"/>
            <a:ext cx="11931644" cy="33649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89482" y="1338040"/>
            <a:ext cx="697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y = f(x1, x2, x3, x4, x5, x6, x7, x8)</a:t>
            </a:r>
          </a:p>
        </p:txBody>
      </p:sp>
    </p:spTree>
    <p:extLst>
      <p:ext uri="{BB962C8B-B14F-4D97-AF65-F5344CB8AC3E}">
        <p14:creationId xmlns:p14="http://schemas.microsoft.com/office/powerpoint/2010/main" val="21318548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42860" y="2714138"/>
            <a:ext cx="7524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Artificial Neural Networks are the basis of “Deep Learning”. </a:t>
            </a:r>
          </a:p>
        </p:txBody>
      </p:sp>
    </p:spTree>
    <p:extLst>
      <p:ext uri="{BB962C8B-B14F-4D97-AF65-F5344CB8AC3E}">
        <p14:creationId xmlns:p14="http://schemas.microsoft.com/office/powerpoint/2010/main" val="2044591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0865" y="840968"/>
            <a:ext cx="100824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6327775" algn="l"/>
              </a:tabLst>
            </a:pPr>
            <a:r>
              <a:rPr lang="en-US" sz="36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The Good, </a:t>
            </a:r>
            <a:r>
              <a:rPr lang="en-US" sz="3600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The Bad 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and</a:t>
            </a:r>
            <a:r>
              <a:rPr lang="en-US" sz="36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360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The Ugly</a:t>
            </a:r>
            <a:endParaRPr lang="en-US" sz="28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7829" y="1595020"/>
            <a:ext cx="38317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Good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Handles large number of features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Captures non-linear relationships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Strong performer with missing values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Used to learn complex patterns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9600" y="1595020"/>
            <a:ext cx="361405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Bad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Enormous data requirements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Data requirements grow following a quadratic with each additional node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Computationally expensive and time consuming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8251371" y="1595020"/>
            <a:ext cx="361405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Ugly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Requires enormous amounts of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Determining node and layer architecture is very challenging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2477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Pause to think about applying types of data analytics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Logistic Regression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Support Vector Machines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Neural Networks (if we have time)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64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155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Policy,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26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18478" y="522685"/>
            <a:ext cx="968371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summary stats of fires by building type</a:t>
            </a:r>
          </a:p>
          <a:p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Descriptive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logistic model --  odds ratios tell stories</a:t>
            </a:r>
          </a:p>
          <a:p>
            <a:r>
              <a:rPr lang="en-US" u="sng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Explanatory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forest and SVM to produce low error, reliable predictions</a:t>
            </a:r>
          </a:p>
          <a:p>
            <a:r>
              <a:rPr lang="en-US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Predictive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predictions used to auto-schedule risk-based inspections</a:t>
            </a:r>
          </a:p>
          <a:p>
            <a:r>
              <a:rPr lang="en-US" b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Prescriptive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  <a:endParaRPr lang="en-US" sz="40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-2098657" y="2714111"/>
            <a:ext cx="5799224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Firefighting example</a:t>
            </a:r>
          </a:p>
        </p:txBody>
      </p:sp>
      <p:sp>
        <p:nvSpPr>
          <p:cNvPr id="6" name="Triangle 5"/>
          <p:cNvSpPr/>
          <p:nvPr/>
        </p:nvSpPr>
        <p:spPr>
          <a:xfrm flipV="1">
            <a:off x="-216568" y="5775158"/>
            <a:ext cx="1949115" cy="82123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06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80672" y="848663"/>
            <a:ext cx="1024288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mean, median, standard deviation</a:t>
            </a:r>
          </a:p>
          <a:p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Descriptive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simple measures and cross tab to provide context</a:t>
            </a:r>
          </a:p>
          <a:p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hypothesis tests, evaluations</a:t>
            </a:r>
          </a:p>
          <a:p>
            <a:r>
              <a:rPr lang="en-US" u="sng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Explanatory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Testing if phenomena exist, find a relationship, tell a story.</a:t>
            </a:r>
          </a:p>
          <a:p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low-error models, algorithms</a:t>
            </a:r>
          </a:p>
          <a:p>
            <a:r>
              <a:rPr lang="en-US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Predictive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Machine learning techniques to reliably anticipate and replicate phenomena</a:t>
            </a:r>
          </a:p>
          <a:p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policies, auto-behavior</a:t>
            </a:r>
          </a:p>
          <a:p>
            <a:r>
              <a:rPr lang="en-US" b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Prescriptive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Software integration, new policies, standard operating protocols that use predictions to make automated decisions</a:t>
            </a:r>
          </a:p>
          <a:p>
            <a:endParaRPr lang="en-US" sz="40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-2170847" y="2786300"/>
            <a:ext cx="5943603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tools  and techniques</a:t>
            </a:r>
          </a:p>
        </p:txBody>
      </p:sp>
      <p:sp>
        <p:nvSpPr>
          <p:cNvPr id="6" name="Triangle 5"/>
          <p:cNvSpPr/>
          <p:nvPr/>
        </p:nvSpPr>
        <p:spPr>
          <a:xfrm flipV="1">
            <a:off x="-216568" y="5775158"/>
            <a:ext cx="1949115" cy="82123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58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80672" y="848663"/>
            <a:ext cx="10242885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Lectures 1 to 3</a:t>
            </a:r>
          </a:p>
          <a:p>
            <a:r>
              <a:rPr lang="en-US" sz="20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Descriptive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simple measures and cross tab to provide context</a:t>
            </a:r>
          </a:p>
          <a:p>
            <a:endParaRPr lang="en-US" sz="2000" b="1" dirty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Lecture 4, most of quant. econ.</a:t>
            </a:r>
          </a:p>
          <a:p>
            <a:r>
              <a:rPr lang="en-US" sz="2000" u="sng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Explanatory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Testing if phenomena exist, focus on finding a relationship, not a prediction.</a:t>
            </a:r>
          </a:p>
          <a:p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Lectures 5 to 9</a:t>
            </a:r>
          </a:p>
          <a:p>
            <a:r>
              <a:rPr lang="en-US" sz="20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Predictive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Machine learning techniques to reliably anticipate and replicate phenomena</a:t>
            </a:r>
          </a:p>
          <a:p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4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Lectures 10 to 13</a:t>
            </a:r>
          </a:p>
          <a:p>
            <a:r>
              <a:rPr lang="en-US" sz="2000" b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Prescriptive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Software integration and standard operating protocols that use predictions to make automated decisions</a:t>
            </a:r>
          </a:p>
          <a:p>
            <a:endParaRPr lang="en-US" sz="4400" b="1" dirty="0">
              <a:solidFill>
                <a:schemeClr val="accent6">
                  <a:lumMod val="60000"/>
                  <a:lumOff val="4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-2110689" y="2726142"/>
            <a:ext cx="5823287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How it maps to our class</a:t>
            </a:r>
          </a:p>
        </p:txBody>
      </p:sp>
      <p:sp>
        <p:nvSpPr>
          <p:cNvPr id="6" name="Triangle 5"/>
          <p:cNvSpPr/>
          <p:nvPr/>
        </p:nvSpPr>
        <p:spPr>
          <a:xfrm flipV="1">
            <a:off x="-216568" y="5775158"/>
            <a:ext cx="1949115" cy="82123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36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35433</TotalTime>
  <Words>2304</Words>
  <Application>Microsoft Macintosh PowerPoint</Application>
  <PresentationFormat>Widescreen</PresentationFormat>
  <Paragraphs>451</Paragraphs>
  <Slides>64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Avenir Book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contact@jeffchen.org</dc:creator>
  <cp:lastModifiedBy>contact@jeffchen.org</cp:lastModifiedBy>
  <cp:revision>403</cp:revision>
  <cp:lastPrinted>2017-03-20T19:13:43Z</cp:lastPrinted>
  <dcterms:created xsi:type="dcterms:W3CDTF">2017-01-08T03:44:27Z</dcterms:created>
  <dcterms:modified xsi:type="dcterms:W3CDTF">2018-03-21T00:57:06Z</dcterms:modified>
</cp:coreProperties>
</file>